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54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DC15-A9D4-4C37-98AD-7AC8D87CDF68}" type="datetimeFigureOut">
              <a:rPr lang="en-US" smtClean="0"/>
              <a:t>05/08/2011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974C1F3-AE49-4862-BF8E-ECE95AE8D4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DC15-A9D4-4C37-98AD-7AC8D87CDF68}" type="datetimeFigureOut">
              <a:rPr lang="en-US" smtClean="0"/>
              <a:t>05/08/2011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C1F3-AE49-4862-BF8E-ECE95AE8D4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DC15-A9D4-4C37-98AD-7AC8D87CDF68}" type="datetimeFigureOut">
              <a:rPr lang="en-US" smtClean="0"/>
              <a:t>05/08/2011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C1F3-AE49-4862-BF8E-ECE95AE8D4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200"/>
            </a:lvl1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DC15-A9D4-4C37-98AD-7AC8D87CDF68}" type="datetimeFigureOut">
              <a:rPr lang="en-US" smtClean="0"/>
              <a:t>05/08/2011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974C1F3-AE49-4862-BF8E-ECE95AE8D4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DC15-A9D4-4C37-98AD-7AC8D87CDF68}" type="datetimeFigureOut">
              <a:rPr lang="en-US" smtClean="0"/>
              <a:t>05/08/2011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C1F3-AE49-4862-BF8E-ECE95AE8D40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DC15-A9D4-4C37-98AD-7AC8D87CDF68}" type="datetimeFigureOut">
              <a:rPr lang="en-US" smtClean="0"/>
              <a:t>05/08/2011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C1F3-AE49-4862-BF8E-ECE95AE8D4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DC15-A9D4-4C37-98AD-7AC8D87CDF68}" type="datetimeFigureOut">
              <a:rPr lang="en-US" smtClean="0"/>
              <a:t>05/08/2011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974C1F3-AE49-4862-BF8E-ECE95AE8D40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DC15-A9D4-4C37-98AD-7AC8D87CDF68}" type="datetimeFigureOut">
              <a:rPr lang="en-US" smtClean="0"/>
              <a:t>05/08/2011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C1F3-AE49-4862-BF8E-ECE95AE8D4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DC15-A9D4-4C37-98AD-7AC8D87CDF68}" type="datetimeFigureOut">
              <a:rPr lang="en-US" smtClean="0"/>
              <a:t>05/08/2011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C1F3-AE49-4862-BF8E-ECE95AE8D4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DC15-A9D4-4C37-98AD-7AC8D87CDF68}" type="datetimeFigureOut">
              <a:rPr lang="en-US" smtClean="0"/>
              <a:t>05/08/2011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C1F3-AE49-4862-BF8E-ECE95AE8D4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DC15-A9D4-4C37-98AD-7AC8D87CDF68}" type="datetimeFigureOut">
              <a:rPr lang="en-US" smtClean="0"/>
              <a:t>05/08/2011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C1F3-AE49-4862-BF8E-ECE95AE8D40A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A2DC15-A9D4-4C37-98AD-7AC8D87CDF68}" type="datetimeFigureOut">
              <a:rPr lang="en-US" smtClean="0"/>
              <a:t>05/08/2011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974C1F3-AE49-4862-BF8E-ECE95AE8D40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Informal Roman" pitchFamily="66" charset="0"/>
              </a:rPr>
              <a:t>They're all coming to get you</a:t>
            </a:r>
            <a:endParaRPr lang="en-US" dirty="0">
              <a:latin typeface="Informal Roman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Math Club 5/9/2011</a:t>
            </a:r>
            <a:endParaRPr lang="en-US" dirty="0"/>
          </a:p>
        </p:txBody>
      </p:sp>
      <p:pic>
        <p:nvPicPr>
          <p:cNvPr id="1026" name="Picture 2" descr="http://3.bp.blogspot.com/_1gNwBtB6E0M/TPRRADkIZMI/AAAAAAAAAB4/2V7Y43KfF3U/s1600/plants-vs-zombie-papercraft-002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914400"/>
            <a:ext cx="3057525" cy="3057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667000" y="5486400"/>
            <a:ext cx="5785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</a:rPr>
              <a:t>(how mathematicians fool you with their deceptive proofs)</a:t>
            </a:r>
            <a:endParaRPr lang="en-US" i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33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math game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will present a completely incorrect proof</a:t>
            </a:r>
          </a:p>
          <a:p>
            <a:r>
              <a:rPr lang="en-US" dirty="0" smtClean="0"/>
              <a:t>You have to pinpoint the error in the proof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635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I shall prove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2=1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𝑏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𝑎𝑏</m:t>
                    </m:r>
                  </m:oMath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𝑎𝑏</m:t>
                    </m:r>
                  </m:oMath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−2</m:t>
                    </m:r>
                    <m:r>
                      <a:rPr lang="en-US" b="0" i="1" smtClean="0">
                        <a:latin typeface="Cambria Math"/>
                      </a:rPr>
                      <m:t>𝑎𝑏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</a:rPr>
                      <m:t>𝑎𝑏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𝑎𝑏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=1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𝑎𝑏</m:t>
                        </m:r>
                      </m:e>
                    </m:d>
                  </m:oMath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2=1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The fallacy is the last step.</a:t>
                </a:r>
              </a:p>
              <a:p>
                <a:r>
                  <a:rPr lang="en-US" dirty="0" smtClean="0"/>
                  <a:t>Since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𝑏</m:t>
                    </m:r>
                  </m:oMath>
                </a14:m>
                <a:r>
                  <a:rPr lang="en-US" dirty="0" smtClean="0"/>
                  <a:t>, we are dividing both sides by zero!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0" t="-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78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 1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I shall prove that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</a:rPr>
                      <m:t>1=0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Take the statement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=1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Take the derivative of both sides: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1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Then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1=0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What went wrong?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0" t="-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3443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 2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I shall prove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1+2+4+8+16+…=−1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=1+2+4+8+…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Then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=2+4+8+16+…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=−1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1+2+4+8+…=−1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What went wrong?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0" t="-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0092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 3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I shall prove by induction that in any group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 smtClean="0"/>
                  <a:t> people, either they are all boys, or they are all girls.</a:t>
                </a:r>
              </a:p>
              <a:p>
                <a:r>
                  <a:rPr lang="en-US" dirty="0" smtClean="0"/>
                  <a:t>This is obviously true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=1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𝐺</m:t>
                    </m:r>
                  </m:oMath>
                </a14:m>
                <a:r>
                  <a:rPr lang="en-US" dirty="0" smtClean="0"/>
                  <a:t> be any group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+1</m:t>
                    </m:r>
                  </m:oMath>
                </a14:m>
                <a:r>
                  <a:rPr lang="en-US" dirty="0" smtClean="0"/>
                  <a:t> people. We prove that any two people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</m:oMath>
                </a14:m>
                <a:r>
                  <a:rPr lang="en-US" dirty="0" smtClean="0"/>
                  <a:t>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𝐺</m:t>
                    </m:r>
                  </m:oMath>
                </a14:m>
                <a:r>
                  <a:rPr lang="en-US" dirty="0" smtClean="0"/>
                  <a:t> are of the same sex.</a:t>
                </a:r>
              </a:p>
              <a:p>
                <a:r>
                  <a:rPr lang="en-US" dirty="0" smtClean="0"/>
                  <a:t>Consider everyone except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 smtClean="0"/>
                  <a:t>. All of them are the same sex.</a:t>
                </a:r>
              </a:p>
              <a:p>
                <a:r>
                  <a:rPr lang="en-US" dirty="0" smtClean="0"/>
                  <a:t>Also consider everyone except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</m:oMath>
                </a14:m>
                <a:r>
                  <a:rPr lang="en-US" dirty="0" smtClean="0"/>
                  <a:t>. All of them are the same sex</a:t>
                </a:r>
              </a:p>
              <a:p>
                <a:r>
                  <a:rPr lang="en-US" dirty="0" smtClean="0"/>
                  <a:t>Take any member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𝑧</m:t>
                    </m:r>
                  </m:oMath>
                </a14:m>
                <a:r>
                  <a:rPr lang="en-US" dirty="0" smtClean="0"/>
                  <a:t>, who has the same sex as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Therefore any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</m:oMath>
                </a14:m>
                <a:r>
                  <a:rPr lang="en-US" dirty="0" smtClean="0"/>
                  <a:t> in the group have the same sex.</a:t>
                </a:r>
              </a:p>
              <a:p>
                <a:r>
                  <a:rPr lang="en-US" dirty="0" smtClean="0"/>
                  <a:t>The theorem is proved. What went wrong?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0" t="-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111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 4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I shall prove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0=1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Begin by evaluating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dirty="0" smtClean="0"/>
                  <a:t> by parts.</a:t>
                </a:r>
              </a:p>
              <a:p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𝑢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d</m:t>
                    </m:r>
                    <m:r>
                      <a:rPr lang="en-US" b="0" i="1" smtClean="0">
                        <a:latin typeface="Cambria Math"/>
                      </a:rPr>
                      <m:t>𝑣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𝑑𝑥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Then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𝑑𝑢</m:t>
                    </m:r>
                    <m:r>
                      <a:rPr lang="en-US" b="0" i="1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/>
                      </a:rPr>
                      <m:t>𝑑𝑥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𝑣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Hence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e>
                    </m:nary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−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e>
                    </m:nary>
                    <m:r>
                      <a:rPr lang="en-US" b="0" i="1" smtClean="0">
                        <a:latin typeface="Cambria Math"/>
                      </a:rPr>
                      <m:t>=1+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Therefore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0=1</m:t>
                    </m:r>
                  </m:oMath>
                </a14:m>
                <a:r>
                  <a:rPr lang="en-US" dirty="0" smtClean="0"/>
                  <a:t>. What went wrong?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0" t="-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680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 5</a:t>
            </a:r>
            <a:endParaRPr lang="en-US" dirty="0"/>
          </a:p>
        </p:txBody>
      </p:sp>
      <p:pic>
        <p:nvPicPr>
          <p:cNvPr id="2050" name="Picture 2" descr="http://kizzythedog.files.wordpress.com/2010/11/pi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838200"/>
            <a:ext cx="4038600" cy="5700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2045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 6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I can destroy the universe with a pencil!</a:t>
                </a:r>
              </a:p>
              <a:p>
                <a:r>
                  <a:rPr lang="en-US" dirty="0" smtClean="0"/>
                  <a:t>Assume that there is no friction, pencil is uniform, </a:t>
                </a:r>
                <a:r>
                  <a:rPr lang="en-US" dirty="0" err="1" smtClean="0"/>
                  <a:t>etc</a:t>
                </a:r>
                <a:r>
                  <a:rPr lang="en-US" dirty="0" smtClean="0"/>
                  <a:t>, etc.</a:t>
                </a:r>
              </a:p>
              <a:p>
                <a:r>
                  <a:rPr lang="en-US" dirty="0" smtClean="0"/>
                  <a:t>Put the pencil up to a wall and pull one end away with constant velocity while the other end slides down the wall.</a:t>
                </a:r>
              </a:p>
              <a:p>
                <a:r>
                  <a:rPr lang="en-US" dirty="0" smtClean="0"/>
                  <a:t>As your end of the pencil is distance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 smtClean="0"/>
                  <a:t> from the wall, the other end is distance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𝐿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dirty="0" smtClean="0"/>
                  <a:t> 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𝐿</m:t>
                    </m:r>
                  </m:oMath>
                </a14:m>
                <a:r>
                  <a:rPr lang="en-US" dirty="0" smtClean="0"/>
                  <a:t> is the length of the pencil.</a:t>
                </a:r>
              </a:p>
              <a:p>
                <a:r>
                  <a:rPr lang="en-US" dirty="0" smtClean="0"/>
                  <a:t>Differentiating with respect to time,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𝑑𝑡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𝑑𝑥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𝑑𝑡</m:t>
                            </m:r>
                          </m:den>
                        </m:f>
                      </m:num>
                      <m:den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𝐿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endParaRPr lang="en-US" dirty="0" smtClean="0"/>
              </a:p>
              <a:p>
                <a:r>
                  <a:rPr lang="en-US" dirty="0" smtClean="0"/>
                  <a:t>But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𝑑𝑡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𝑣</m:t>
                    </m:r>
                  </m:oMath>
                </a14:m>
                <a:r>
                  <a:rPr lang="en-US" dirty="0" smtClean="0"/>
                  <a:t> so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𝑑𝑡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𝑥𝑣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𝐿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endParaRPr lang="en-US" dirty="0" smtClean="0"/>
              </a:p>
              <a:p>
                <a:r>
                  <a:rPr lang="en-US" dirty="0" smtClean="0"/>
                  <a:t>So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dirty="0" smtClean="0"/>
                  <a:t> approaches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−∞</m:t>
                    </m:r>
                  </m:oMath>
                </a14:m>
                <a:r>
                  <a:rPr lang="en-US" dirty="0" smtClean="0"/>
                  <a:t> as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→</m:t>
                    </m:r>
                    <m:r>
                      <a:rPr lang="en-US" b="0" i="1" smtClean="0">
                        <a:latin typeface="Cambria Math"/>
                      </a:rPr>
                      <m:t>𝐿</m:t>
                    </m:r>
                  </m:oMath>
                </a14:m>
                <a:r>
                  <a:rPr lang="en-US" dirty="0" smtClean="0"/>
                  <a:t>. The pencil crashes on the ground at infinite speed and infinite force!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0" t="-1482" r="-7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7643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134</TotalTime>
  <Words>590</Words>
  <Application>Microsoft Office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Trek</vt:lpstr>
      <vt:lpstr>They're all coming to get you</vt:lpstr>
      <vt:lpstr>The math game</vt:lpstr>
      <vt:lpstr>Example</vt:lpstr>
      <vt:lpstr>Round 1</vt:lpstr>
      <vt:lpstr>Round 2</vt:lpstr>
      <vt:lpstr>Round 3</vt:lpstr>
      <vt:lpstr>Round 4</vt:lpstr>
      <vt:lpstr>Round 5</vt:lpstr>
      <vt:lpstr>Round 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Student</dc:creator>
  <cp:lastModifiedBy>Student</cp:lastModifiedBy>
  <cp:revision>30</cp:revision>
  <dcterms:created xsi:type="dcterms:W3CDTF">2011-05-08T17:03:23Z</dcterms:created>
  <dcterms:modified xsi:type="dcterms:W3CDTF">2011-05-09T02:29:00Z</dcterms:modified>
</cp:coreProperties>
</file>